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3"/>
  </p:notesMasterIdLst>
  <p:handoutMasterIdLst>
    <p:handoutMasterId r:id="rId14"/>
  </p:handoutMasterIdLst>
  <p:sldIdLst>
    <p:sldId id="280" r:id="rId2"/>
    <p:sldId id="319" r:id="rId3"/>
    <p:sldId id="320" r:id="rId4"/>
    <p:sldId id="321" r:id="rId5"/>
    <p:sldId id="322" r:id="rId6"/>
    <p:sldId id="323" r:id="rId7"/>
    <p:sldId id="324" r:id="rId8"/>
    <p:sldId id="325" r:id="rId9"/>
    <p:sldId id="326" r:id="rId10"/>
    <p:sldId id="318" r:id="rId11"/>
    <p:sldId id="301" r:id="rId12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BA0"/>
    <a:srgbClr val="F45866"/>
    <a:srgbClr val="C5EBC3"/>
    <a:srgbClr val="704C5E"/>
    <a:srgbClr val="6BAA75"/>
    <a:srgbClr val="545454"/>
    <a:srgbClr val="DFCC74"/>
    <a:srgbClr val="75485E"/>
    <a:srgbClr val="CB904D"/>
    <a:srgbClr val="4D7E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Projects as part of the bigger picture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9A3D1F-F699-E64A-8DF2-D2469B934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6038"/>
            <a:ext cx="23409275" cy="15545787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655637" y="6091105"/>
            <a:ext cx="8686800" cy="6512057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Place BA projects in a larger context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to create a roadmap and execute against that roadmap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4934BF-ADFC-D248-BE55-600A59CAF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 Mantra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8AF05-000D-DD4D-81F2-13EDD6D9A844}"/>
              </a:ext>
            </a:extLst>
          </p:cNvPr>
          <p:cNvSpPr txBox="1"/>
          <p:nvPr/>
        </p:nvSpPr>
        <p:spPr>
          <a:xfrm>
            <a:off x="4960938" y="4525962"/>
            <a:ext cx="1348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Think big, start small, and deliver fast</a:t>
            </a:r>
          </a:p>
        </p:txBody>
      </p:sp>
    </p:spTree>
    <p:extLst>
      <p:ext uri="{BB962C8B-B14F-4D97-AF65-F5344CB8AC3E}">
        <p14:creationId xmlns:p14="http://schemas.microsoft.com/office/powerpoint/2010/main" val="129299104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4934BF-ADFC-D248-BE55-600A59CAF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 Mantra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8AF05-000D-DD4D-81F2-13EDD6D9A844}"/>
              </a:ext>
            </a:extLst>
          </p:cNvPr>
          <p:cNvSpPr txBox="1"/>
          <p:nvPr/>
        </p:nvSpPr>
        <p:spPr>
          <a:xfrm>
            <a:off x="4960938" y="4525962"/>
            <a:ext cx="1348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Think big, start small, and deliver fast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846A9E-A8BC-6548-8F99-8591471F2E0B}"/>
              </a:ext>
            </a:extLst>
          </p:cNvPr>
          <p:cNvCxnSpPr/>
          <p:nvPr/>
        </p:nvCxnSpPr>
        <p:spPr>
          <a:xfrm>
            <a:off x="6065837" y="5449292"/>
            <a:ext cx="281940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CFE6A9-9F5A-AC47-9EEB-65E07FFE4FDA}"/>
              </a:ext>
            </a:extLst>
          </p:cNvPr>
          <p:cNvSpPr txBox="1"/>
          <p:nvPr/>
        </p:nvSpPr>
        <p:spPr>
          <a:xfrm>
            <a:off x="2713037" y="7726362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Be ambitious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C42B3662-6E89-1E47-8704-3408874396E6}"/>
              </a:ext>
            </a:extLst>
          </p:cNvPr>
          <p:cNvCxnSpPr>
            <a:cxnSpLocks/>
            <a:endCxn id="8" idx="3"/>
          </p:cNvCxnSpPr>
          <p:nvPr/>
        </p:nvCxnSpPr>
        <p:spPr>
          <a:xfrm rot="5400000">
            <a:off x="5584873" y="6158856"/>
            <a:ext cx="2600237" cy="1181107"/>
          </a:xfrm>
          <a:prstGeom prst="bentConnector2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7763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4934BF-ADFC-D248-BE55-600A59CAF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 Mantra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8AF05-000D-DD4D-81F2-13EDD6D9A844}"/>
              </a:ext>
            </a:extLst>
          </p:cNvPr>
          <p:cNvSpPr txBox="1"/>
          <p:nvPr/>
        </p:nvSpPr>
        <p:spPr>
          <a:xfrm>
            <a:off x="4960938" y="4525962"/>
            <a:ext cx="1348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Think big, start small, and deliver fast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846A9E-A8BC-6548-8F99-8591471F2E0B}"/>
              </a:ext>
            </a:extLst>
          </p:cNvPr>
          <p:cNvCxnSpPr/>
          <p:nvPr/>
        </p:nvCxnSpPr>
        <p:spPr>
          <a:xfrm>
            <a:off x="6065837" y="5449292"/>
            <a:ext cx="281940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CFE6A9-9F5A-AC47-9EEB-65E07FFE4FDA}"/>
              </a:ext>
            </a:extLst>
          </p:cNvPr>
          <p:cNvSpPr txBox="1"/>
          <p:nvPr/>
        </p:nvSpPr>
        <p:spPr>
          <a:xfrm>
            <a:off x="2713037" y="7726362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Be ambitious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C42B3662-6E89-1E47-8704-3408874396E6}"/>
              </a:ext>
            </a:extLst>
          </p:cNvPr>
          <p:cNvCxnSpPr>
            <a:cxnSpLocks/>
            <a:endCxn id="8" idx="3"/>
          </p:cNvCxnSpPr>
          <p:nvPr/>
        </p:nvCxnSpPr>
        <p:spPr>
          <a:xfrm rot="5400000">
            <a:off x="5584873" y="6158856"/>
            <a:ext cx="2600237" cy="1181107"/>
          </a:xfrm>
          <a:prstGeom prst="bentConnector2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829EBC5-6512-9840-B146-2DF393499706}"/>
              </a:ext>
            </a:extLst>
          </p:cNvPr>
          <p:cNvSpPr txBox="1"/>
          <p:nvPr/>
        </p:nvSpPr>
        <p:spPr>
          <a:xfrm>
            <a:off x="9175454" y="8934161"/>
            <a:ext cx="403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Break big idea into smaller chunks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0FDA70-1E2D-6341-A5F4-CEEB14536E32}"/>
              </a:ext>
            </a:extLst>
          </p:cNvPr>
          <p:cNvCxnSpPr>
            <a:cxnSpLocks/>
          </p:cNvCxnSpPr>
          <p:nvPr/>
        </p:nvCxnSpPr>
        <p:spPr>
          <a:xfrm flipV="1">
            <a:off x="9170981" y="5449291"/>
            <a:ext cx="3219456" cy="1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AB8BECD1-6324-184C-814C-A3D1EF635A5A}"/>
              </a:ext>
            </a:extLst>
          </p:cNvPr>
          <p:cNvCxnSpPr>
            <a:cxnSpLocks/>
            <a:endCxn id="17" idx="0"/>
          </p:cNvCxnSpPr>
          <p:nvPr/>
        </p:nvCxnSpPr>
        <p:spPr>
          <a:xfrm rot="16200000" flipH="1">
            <a:off x="9129195" y="6868602"/>
            <a:ext cx="3496272" cy="6348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04549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4934BF-ADFC-D248-BE55-600A59CAF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 Mantra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8AF05-000D-DD4D-81F2-13EDD6D9A844}"/>
              </a:ext>
            </a:extLst>
          </p:cNvPr>
          <p:cNvSpPr txBox="1"/>
          <p:nvPr/>
        </p:nvSpPr>
        <p:spPr>
          <a:xfrm>
            <a:off x="4960938" y="4525962"/>
            <a:ext cx="1348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Think big, start small, and deliver fast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846A9E-A8BC-6548-8F99-8591471F2E0B}"/>
              </a:ext>
            </a:extLst>
          </p:cNvPr>
          <p:cNvCxnSpPr/>
          <p:nvPr/>
        </p:nvCxnSpPr>
        <p:spPr>
          <a:xfrm>
            <a:off x="6065837" y="5449292"/>
            <a:ext cx="2819400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0CFE6A9-9F5A-AC47-9EEB-65E07FFE4FDA}"/>
              </a:ext>
            </a:extLst>
          </p:cNvPr>
          <p:cNvSpPr txBox="1"/>
          <p:nvPr/>
        </p:nvSpPr>
        <p:spPr>
          <a:xfrm>
            <a:off x="2713037" y="7726362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Be ambitious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C42B3662-6E89-1E47-8704-3408874396E6}"/>
              </a:ext>
            </a:extLst>
          </p:cNvPr>
          <p:cNvCxnSpPr>
            <a:cxnSpLocks/>
            <a:endCxn id="8" idx="3"/>
          </p:cNvCxnSpPr>
          <p:nvPr/>
        </p:nvCxnSpPr>
        <p:spPr>
          <a:xfrm rot="5400000">
            <a:off x="5584873" y="6158856"/>
            <a:ext cx="2600237" cy="1181107"/>
          </a:xfrm>
          <a:prstGeom prst="bentConnector2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829EBC5-6512-9840-B146-2DF393499706}"/>
              </a:ext>
            </a:extLst>
          </p:cNvPr>
          <p:cNvSpPr txBox="1"/>
          <p:nvPr/>
        </p:nvSpPr>
        <p:spPr>
          <a:xfrm>
            <a:off x="9175454" y="8934161"/>
            <a:ext cx="403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Break big idea into smaller chunks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0FDA70-1E2D-6341-A5F4-CEEB14536E32}"/>
              </a:ext>
            </a:extLst>
          </p:cNvPr>
          <p:cNvCxnSpPr>
            <a:cxnSpLocks/>
          </p:cNvCxnSpPr>
          <p:nvPr/>
        </p:nvCxnSpPr>
        <p:spPr>
          <a:xfrm flipV="1">
            <a:off x="9170981" y="5449291"/>
            <a:ext cx="3219456" cy="1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AB8BECD1-6324-184C-814C-A3D1EF635A5A}"/>
              </a:ext>
            </a:extLst>
          </p:cNvPr>
          <p:cNvCxnSpPr>
            <a:cxnSpLocks/>
            <a:endCxn id="17" idx="0"/>
          </p:cNvCxnSpPr>
          <p:nvPr/>
        </p:nvCxnSpPr>
        <p:spPr>
          <a:xfrm rot="16200000" flipH="1">
            <a:off x="9129195" y="6868602"/>
            <a:ext cx="3496272" cy="634845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46A30DA-7121-6F49-9FC9-34FF9206458C}"/>
              </a:ext>
            </a:extLst>
          </p:cNvPr>
          <p:cNvSpPr txBox="1"/>
          <p:nvPr/>
        </p:nvSpPr>
        <p:spPr>
          <a:xfrm>
            <a:off x="16330598" y="9534325"/>
            <a:ext cx="4038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Make solid plans for what to deliver and when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87006872-734E-D943-8EE0-A3D26B022B90}"/>
              </a:ext>
            </a:extLst>
          </p:cNvPr>
          <p:cNvCxnSpPr>
            <a:cxnSpLocks/>
            <a:endCxn id="23" idx="0"/>
          </p:cNvCxnSpPr>
          <p:nvPr/>
        </p:nvCxnSpPr>
        <p:spPr>
          <a:xfrm rot="16200000" flipH="1">
            <a:off x="14970715" y="6155142"/>
            <a:ext cx="4085032" cy="2673334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CBF47B7-A3D1-B644-8069-5C42C9E0BEDB}"/>
              </a:ext>
            </a:extLst>
          </p:cNvPr>
          <p:cNvCxnSpPr>
            <a:cxnSpLocks/>
          </p:cNvCxnSpPr>
          <p:nvPr/>
        </p:nvCxnSpPr>
        <p:spPr>
          <a:xfrm flipV="1">
            <a:off x="14066837" y="5437887"/>
            <a:ext cx="3219456" cy="1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43095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7B40F-69FB-0A48-B940-FAA2A1B1D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Maturity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E87DF-3A61-C14F-8112-1948080C9FB8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Useful tools when planning projects</a:t>
            </a:r>
          </a:p>
          <a:p>
            <a:r>
              <a:rPr lang="en-US" dirty="0"/>
              <a:t>Help determine where you are and where you want to be</a:t>
            </a:r>
          </a:p>
          <a:p>
            <a:r>
              <a:rPr lang="en-US" dirty="0"/>
              <a:t>Place individual systems in a broader context</a:t>
            </a:r>
          </a:p>
          <a:p>
            <a:r>
              <a:rPr lang="en-US" dirty="0"/>
              <a:t>Describe the business opportunities each opens</a:t>
            </a:r>
          </a:p>
          <a:p>
            <a:r>
              <a:rPr lang="en-US" dirty="0"/>
              <a:t>Revolutionary vs evolutionary developments</a:t>
            </a:r>
          </a:p>
        </p:txBody>
      </p:sp>
    </p:spTree>
    <p:extLst>
      <p:ext uri="{BB962C8B-B14F-4D97-AF65-F5344CB8AC3E}">
        <p14:creationId xmlns:p14="http://schemas.microsoft.com/office/powerpoint/2010/main" val="312341453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283B9E-6308-C04B-8C9A-5BB2C022C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Generic maturity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583574-C032-A347-BCF1-8981326B0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637" y="3687762"/>
            <a:ext cx="10826750" cy="70363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DF9EE0-A99C-C64C-AC60-5B313290CE3B}"/>
              </a:ext>
            </a:extLst>
          </p:cNvPr>
          <p:cNvSpPr txBox="1"/>
          <p:nvPr/>
        </p:nvSpPr>
        <p:spPr>
          <a:xfrm>
            <a:off x="14387758" y="3687762"/>
            <a:ext cx="7848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Notes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Each phase builds on the last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Over time, you may see “revolutionary” developments w/in individual systems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Requires planning to increase maturity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Need to take care to increase maturity in how people think about and use data as systems mature</a:t>
            </a:r>
          </a:p>
        </p:txBody>
      </p:sp>
    </p:spTree>
    <p:extLst>
      <p:ext uri="{BB962C8B-B14F-4D97-AF65-F5344CB8AC3E}">
        <p14:creationId xmlns:p14="http://schemas.microsoft.com/office/powerpoint/2010/main" val="414600102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5E2E-A9CE-4A44-B856-7D3E8771D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502F4C5-C2E7-2D4E-A235-5A2B34B535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0406729"/>
              </p:ext>
            </p:extLst>
          </p:nvPr>
        </p:nvGraphicFramePr>
        <p:xfrm>
          <a:off x="312738" y="258762"/>
          <a:ext cx="22783803" cy="11673840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647699">
                  <a:extLst>
                    <a:ext uri="{9D8B030D-6E8A-4147-A177-3AD203B41FA5}">
                      <a16:colId xmlns:a16="http://schemas.microsoft.com/office/drawing/2014/main" val="3114325424"/>
                    </a:ext>
                  </a:extLst>
                </a:gridCol>
                <a:gridCol w="5534026">
                  <a:extLst>
                    <a:ext uri="{9D8B030D-6E8A-4147-A177-3AD203B41FA5}">
                      <a16:colId xmlns:a16="http://schemas.microsoft.com/office/drawing/2014/main" val="2713821557"/>
                    </a:ext>
                  </a:extLst>
                </a:gridCol>
                <a:gridCol w="5534026">
                  <a:extLst>
                    <a:ext uri="{9D8B030D-6E8A-4147-A177-3AD203B41FA5}">
                      <a16:colId xmlns:a16="http://schemas.microsoft.com/office/drawing/2014/main" val="414878928"/>
                    </a:ext>
                  </a:extLst>
                </a:gridCol>
                <a:gridCol w="5534026">
                  <a:extLst>
                    <a:ext uri="{9D8B030D-6E8A-4147-A177-3AD203B41FA5}">
                      <a16:colId xmlns:a16="http://schemas.microsoft.com/office/drawing/2014/main" val="3755042037"/>
                    </a:ext>
                  </a:extLst>
                </a:gridCol>
                <a:gridCol w="5534026">
                  <a:extLst>
                    <a:ext uri="{9D8B030D-6E8A-4147-A177-3AD203B41FA5}">
                      <a16:colId xmlns:a16="http://schemas.microsoft.com/office/drawing/2014/main" val="1151095751"/>
                    </a:ext>
                  </a:extLst>
                </a:gridCol>
              </a:tblGrid>
              <a:tr h="828040"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Focus Areas and Characteristics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Characteristics of the Information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Processes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Competencies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8282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Focus on optimizing the information system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Better and </a:t>
                      </a:r>
                      <a:r>
                        <a:rPr lang="en-US" sz="3200" dirty="0" err="1"/>
                        <a:t>chaper</a:t>
                      </a:r>
                      <a:r>
                        <a:rPr lang="en-US" sz="3200" dirty="0"/>
                        <a:t> information and knowledge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Pervasive 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Automated information systems that push information out to users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Lead and lag information accessible to both central and operational processes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Heavy competencies that can optimize processes based on strategic business and analytical insight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6546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Focus and generating lead information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Masses of information, a lot of knowledge, and some automation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Analytical competencies that support a systematized generation of lead information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Automated distribution of lag 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Central processes are supported by lead information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Most operational processes use lag information as decision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Heavy analytical competencies with sound business insight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777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Focus on generating lag information and some knowledge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Information is combined in a data warehouse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Reporting systems established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Key people in the business have access to lag information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Analysts spend most of their time on generating lists and reports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Heavy data warehouse competencies with basic analytical knowledge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861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No focus on BA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A lot of data and some 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Built on source data and fragmented information islands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Very few power users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Difficult to access information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Few analytics competencies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Varying IT competencies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257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314269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AE8E9-1F28-6F4C-B803-9F89E608D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strategy roadmap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12CD1DA-2889-5E49-B02E-9164AB4B93FC}"/>
              </a:ext>
            </a:extLst>
          </p:cNvPr>
          <p:cNvSpPr/>
          <p:nvPr/>
        </p:nvSpPr>
        <p:spPr>
          <a:xfrm>
            <a:off x="1417637" y="2011362"/>
            <a:ext cx="10515600" cy="9982200"/>
          </a:xfrm>
          <a:prstGeom prst="roundRect">
            <a:avLst>
              <a:gd name="adj" fmla="val 3576"/>
            </a:avLst>
          </a:prstGeom>
          <a:solidFill>
            <a:srgbClr val="EDEBA0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Steps to create roadmap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Secure executive sponsorship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Fully understand company strategy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Focus on where change will be made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Secure stakeholder engagement from each focus area</a:t>
            </a:r>
          </a:p>
          <a:p>
            <a:pPr marL="1863725" lvl="1" indent="-7429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Identify key processes as per strategy and make individual maturity maps for each</a:t>
            </a:r>
          </a:p>
          <a:p>
            <a:pPr marL="1863725" lvl="1" indent="-7429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Agree on where processes are and where they should be</a:t>
            </a:r>
          </a:p>
          <a:p>
            <a:pPr marL="1863725" lvl="1" indent="-7429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Describe each with a brief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Condense all ideas so they are mutually exclusive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Prioritize work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Create individual projects, look for synergies between divisions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</a:rPr>
              <a:t>Create governance map so that the plan is updated continuously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BF9534-9610-7341-801E-7EEED5DAAF66}"/>
              </a:ext>
            </a:extLst>
          </p:cNvPr>
          <p:cNvSpPr txBox="1"/>
          <p:nvPr/>
        </p:nvSpPr>
        <p:spPr>
          <a:xfrm>
            <a:off x="13323411" y="2013815"/>
            <a:ext cx="9125425" cy="8356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dirty="0"/>
              <a:t>Notes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Unlikely that anything will happen w/o executive sponsorship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Understanding the strategy will help focus where in the business to apply effort, some departments will not be affected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Stakeholder engagement is where the rubber meets the road and is the step that will take the most time and lead to the most arguments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Condensing ideas and looking for synergies will likely happen in isolation and will need to be presented to the larger group for agreement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Governance maps generally ignored, you can get along without them but they can add a level of transparency and help define future initiatives without needing to go through steps 1-7</a:t>
            </a:r>
          </a:p>
        </p:txBody>
      </p:sp>
    </p:spTree>
    <p:extLst>
      <p:ext uri="{BB962C8B-B14F-4D97-AF65-F5344CB8AC3E}">
        <p14:creationId xmlns:p14="http://schemas.microsoft.com/office/powerpoint/2010/main" val="425331694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35135</TotalTime>
  <Words>576</Words>
  <Application>Microsoft Macintosh PowerPoint</Application>
  <PresentationFormat>Custom</PresentationFormat>
  <Paragraphs>86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ＭＳ Ｐゴシック</vt:lpstr>
      <vt:lpstr>Arial</vt:lpstr>
      <vt:lpstr>Calibri</vt:lpstr>
      <vt:lpstr>Online Programs Template White[1]</vt:lpstr>
      <vt:lpstr>PowerPoint Presentation</vt:lpstr>
      <vt:lpstr>BA Mantra</vt:lpstr>
      <vt:lpstr>BA Mantra</vt:lpstr>
      <vt:lpstr>BA Mantra</vt:lpstr>
      <vt:lpstr>BA Mantra</vt:lpstr>
      <vt:lpstr>Maturity models</vt:lpstr>
      <vt:lpstr>Generic maturity model</vt:lpstr>
      <vt:lpstr>PowerPoint Presentation</vt:lpstr>
      <vt:lpstr>Information strategy roadmap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542</cp:revision>
  <dcterms:created xsi:type="dcterms:W3CDTF">2007-05-02T01:14:38Z</dcterms:created>
  <dcterms:modified xsi:type="dcterms:W3CDTF">2019-08-07T18:11:07Z</dcterms:modified>
</cp:coreProperties>
</file>

<file path=docProps/thumbnail.jpeg>
</file>